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sldIdLst>
    <p:sldId id="256" r:id="rId2"/>
    <p:sldId id="278" r:id="rId3"/>
    <p:sldId id="285" r:id="rId4"/>
    <p:sldId id="298" r:id="rId5"/>
    <p:sldId id="300" r:id="rId6"/>
    <p:sldId id="301" r:id="rId7"/>
    <p:sldId id="302" r:id="rId8"/>
    <p:sldId id="303" r:id="rId9"/>
    <p:sldId id="311" r:id="rId10"/>
    <p:sldId id="312" r:id="rId11"/>
    <p:sldId id="313" r:id="rId12"/>
    <p:sldId id="308" r:id="rId13"/>
    <p:sldId id="309" r:id="rId14"/>
    <p:sldId id="310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14049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12977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19704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74709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87399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83749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997854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93288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62839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2798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9939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7007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53099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50604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8667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6228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41751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206815-028A-4A4E-97C6-4CFF6A7A4989}" type="datetimeFigureOut">
              <a:rPr lang="es-AR" smtClean="0"/>
              <a:pPr/>
              <a:t>14/02/2019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906EFA-4400-4284-B013-100D5EF144E5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33733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200800" cy="4082338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DE LA ADMINISTRACION NACIONAL ARGENTINA 2019</a:t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797152"/>
            <a:ext cx="4735593" cy="1800200"/>
          </a:xfrm>
        </p:spPr>
        <p:txBody>
          <a:bodyPr>
            <a:noAutofit/>
          </a:bodyPr>
          <a:lstStyle/>
          <a:p>
            <a:pPr algn="r"/>
            <a:r>
              <a:rPr lang="es-A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Lic. Horacio </a:t>
            </a:r>
            <a:r>
              <a:rPr lang="es-A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rovelli</a:t>
            </a:r>
            <a:endParaRPr lang="es-AR" sz="2400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571972" y="5923756"/>
            <a:ext cx="3304456" cy="934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AR" sz="1800" dirty="0"/>
          </a:p>
        </p:txBody>
      </p:sp>
    </p:spTree>
    <p:extLst>
      <p:ext uri="{BB962C8B-B14F-4D97-AF65-F5344CB8AC3E}">
        <p14:creationId xmlns="" xmlns:p14="http://schemas.microsoft.com/office/powerpoint/2010/main" val="329595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>
                <a:solidFill>
                  <a:schemeClr val="bg1"/>
                </a:solidFill>
              </a:rPr>
              <a:t>Vencimientos de capital e intereses dE la deuda externa argentina, mas el déficit fiscal  presupuestado 2019</a:t>
            </a:r>
            <a:endParaRPr lang="es-AR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403648" y="908720"/>
          <a:ext cx="6554788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394"/>
                <a:gridCol w="3277394"/>
              </a:tblGrid>
              <a:tr h="702078">
                <a:tc>
                  <a:txBody>
                    <a:bodyPr/>
                    <a:lstStyle/>
                    <a:p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Vencimiento Capital</a:t>
                      </a:r>
                      <a:r>
                        <a:rPr lang="es-AR" baseline="0" dirty="0" smtClean="0">
                          <a:solidFill>
                            <a:schemeClr val="tx1"/>
                          </a:solidFill>
                        </a:rPr>
                        <a:t> e Intereses  2019</a:t>
                      </a:r>
                      <a:endParaRPr lang="es-A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800" dirty="0" smtClean="0"/>
                        <a:t>U$S</a:t>
                      </a:r>
                      <a:r>
                        <a:rPr lang="es-AR" sz="2800" baseline="0" dirty="0" smtClean="0"/>
                        <a:t> 44.800</a:t>
                      </a:r>
                      <a:endParaRPr lang="es-AR" sz="28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s-AR" sz="2800" dirty="0" smtClean="0"/>
                        <a:t>Déficit</a:t>
                      </a:r>
                      <a:r>
                        <a:rPr lang="es-AR" sz="2800" baseline="0" dirty="0" smtClean="0"/>
                        <a:t> Fiscal</a:t>
                      </a:r>
                      <a:endParaRPr lang="es-A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U$S 15.000</a:t>
                      </a:r>
                      <a:endParaRPr lang="es-AR" sz="24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s-AR" dirty="0" smtClean="0"/>
                        <a:t>Vencimiento</a:t>
                      </a:r>
                      <a:r>
                        <a:rPr lang="es-AR" baseline="0" dirty="0" smtClean="0"/>
                        <a:t> de títulos de deuda y sus intereses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U$S 16.700</a:t>
                      </a: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r>
                        <a:rPr lang="es-AR" dirty="0" smtClean="0"/>
                        <a:t>Vencimientos de LETES</a:t>
                      </a:r>
                    </a:p>
                    <a:p>
                      <a:r>
                        <a:rPr lang="es-AR" dirty="0" smtClean="0"/>
                        <a:t>Letras del Tesoro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U$S 13.100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Deuda publica al 30-09-2018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55576" y="764704"/>
          <a:ext cx="7776864" cy="419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304256"/>
                <a:gridCol w="1080120"/>
                <a:gridCol w="936104"/>
              </a:tblGrid>
              <a:tr h="838349">
                <a:tc>
                  <a:txBody>
                    <a:bodyPr/>
                    <a:lstStyle/>
                    <a:p>
                      <a:r>
                        <a:rPr lang="es-AR" dirty="0" smtClean="0"/>
                        <a:t>Deuda Pública</a:t>
                      </a:r>
                      <a:r>
                        <a:rPr lang="es-AR" baseline="0" dirty="0" smtClean="0"/>
                        <a:t> Nacional Bruta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400" dirty="0" smtClean="0"/>
                        <a:t>En millones de U$S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% TOTAL</a:t>
                      </a:r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% PIB</a:t>
                      </a:r>
                      <a:endParaRPr lang="es-AR" dirty="0"/>
                    </a:p>
                  </a:txBody>
                  <a:tcPr/>
                </a:tc>
              </a:tr>
              <a:tr h="83834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Deuda</a:t>
                      </a:r>
                      <a:r>
                        <a:rPr lang="es-AR" baseline="0" dirty="0" smtClean="0"/>
                        <a:t> con el Sector Público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120.705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39,2%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37,4%</a:t>
                      </a:r>
                      <a:endParaRPr lang="es-AR" dirty="0"/>
                    </a:p>
                  </a:txBody>
                  <a:tcPr/>
                </a:tc>
              </a:tr>
              <a:tr h="83834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Deuda con el Sector Privado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143.733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46,7%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44,6%</a:t>
                      </a:r>
                      <a:endParaRPr lang="es-AR" dirty="0"/>
                    </a:p>
                  </a:txBody>
                  <a:tcPr/>
                </a:tc>
              </a:tr>
              <a:tr h="83834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Multilaterales y Bilaterales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43.219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mtClean="0"/>
                        <a:t>14,1%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13,4%</a:t>
                      </a:r>
                      <a:endParaRPr lang="es-AR" dirty="0"/>
                    </a:p>
                  </a:txBody>
                  <a:tcPr/>
                </a:tc>
              </a:tr>
              <a:tr h="83834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Total</a:t>
                      </a:r>
                      <a:r>
                        <a:rPr lang="es-AR" baseline="0" dirty="0" smtClean="0"/>
                        <a:t> Deuda Pública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307.656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100%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95,4%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altLang="es-AR" sz="3200" dirty="0" smtClean="0"/>
              <a:t>LO QUE NO SE TUVO EN CUENTA EN EL ACUERDO CON EL FMI</a:t>
            </a:r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es-AR" altLang="es-AR" sz="2800" b="1" dirty="0" smtClean="0"/>
              <a:t>1</a:t>
            </a:r>
            <a:r>
              <a:rPr lang="es-AR" altLang="es-AR" sz="2400" b="1" dirty="0" smtClean="0"/>
              <a:t>) Se daba por sentado la renovación de la mayor parte de las amortizaciones, cosa que no viene sucediendo;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s-AR" altLang="es-AR" sz="2400" b="1" dirty="0" smtClean="0"/>
              <a:t>2) Que no iba  a continuar la Fuga de Capitales, y no solo continua sino que se profundiza (de Enero 2016 a Noviembre de 2018 por U$S 58.466 millones)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s-AR" altLang="es-AR" sz="2400" b="1" dirty="0" smtClean="0"/>
              <a:t>3) Un fuerte proceso recesivo que implica disminución en la recaudación que es en pesos contra vencimientos mayoritariamente en divisas</a:t>
            </a:r>
            <a:endParaRPr lang="es-AR" altLang="es-AR" sz="2800" b="1" dirty="0" smtClean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s-AR" altLang="es-AR" sz="2400" b="1" dirty="0" smtClean="0"/>
              <a:t>4) Suba del valor del dólar, que encarece el pago de las obligaciones externas porque se recauda en pesos.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es-AR" altLang="es-AR" sz="2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265146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137525" cy="1487487"/>
          </a:xfrm>
        </p:spPr>
        <p:txBody>
          <a:bodyPr/>
          <a:lstStyle/>
          <a:p>
            <a:pPr algn="ctr" eaLnBrk="1" hangingPunct="1"/>
            <a:r>
              <a:rPr lang="es-AR" altLang="es-AR" sz="2900" dirty="0" smtClean="0"/>
              <a:t> ACUERDO CON EL FMI</a:t>
            </a:r>
            <a:endParaRPr lang="es-ES" altLang="es-AR" sz="29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80117"/>
            <a:ext cx="6554867" cy="376767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s-AR" altLang="es-AR" sz="3200" b="1" dirty="0" smtClean="0"/>
              <a:t>    RECESION ECONOMICA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s-AR" altLang="es-AR" sz="3200" b="1" dirty="0" smtClean="0"/>
              <a:t> </a:t>
            </a:r>
            <a:r>
              <a:rPr lang="es-AR" altLang="es-AR" sz="2800" i="1" dirty="0" smtClean="0"/>
              <a:t>“</a:t>
            </a:r>
            <a:r>
              <a:rPr lang="es-AR" altLang="es-AR" sz="2400" b="1" i="1" dirty="0" smtClean="0"/>
              <a:t>El riesgo de la dinámica propuesta por el Poder Ejecutivo Nacional reside en caer en un círculo vicioso de más ajuste y menos actividad, que demande nuevos recortes del gasto por caída de ingresos. Es que, en última instancia, el cumplimiento de la meta fiscal depende del crecimiento: la economía entró en recesión y no sabemos cuándo saldrá” </a:t>
            </a:r>
            <a:r>
              <a:rPr lang="es-AR" altLang="es-AR" sz="2400" b="1" dirty="0" smtClean="0"/>
              <a:t> del Staff Report FMI</a:t>
            </a:r>
          </a:p>
        </p:txBody>
      </p:sp>
    </p:spTree>
    <p:extLst>
      <p:ext uri="{BB962C8B-B14F-4D97-AF65-F5344CB8AC3E}">
        <p14:creationId xmlns="" xmlns:p14="http://schemas.microsoft.com/office/powerpoint/2010/main" val="2049462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altLang="es-AR" sz="2800" dirty="0" smtClean="0"/>
              <a:t>FIN DEL GOBIERNO DE CAMBIEMOS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528546" y="1064908"/>
            <a:ext cx="7696200" cy="41703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es-AR" altLang="es-AR" sz="2400" dirty="0" smtClean="0"/>
              <a:t>Sin tomar una sola medida que frene la compra de divisas (como sería la de fijar un impuesto que encarecería dicha moneda y significaría un ingreso genuino al fisco), el gobierno de Cambiemos avanza a un </a:t>
            </a:r>
            <a:r>
              <a:rPr lang="es-AR" altLang="es-AR" sz="2400" b="1" dirty="0" smtClean="0"/>
              <a:t>proceso recesivo </a:t>
            </a:r>
            <a:r>
              <a:rPr lang="es-AR" altLang="es-AR" sz="2400" dirty="0" smtClean="0"/>
              <a:t>que siempre se sabe como comienza pero no  cuando y como se sale y a que costos. Y </a:t>
            </a:r>
            <a:r>
              <a:rPr lang="es-AR" altLang="es-AR" sz="2400" b="1" dirty="0" smtClean="0"/>
              <a:t>sin dólares </a:t>
            </a:r>
            <a:r>
              <a:rPr lang="es-AR" altLang="es-AR" sz="2400" dirty="0" smtClean="0"/>
              <a:t>para cumplir con sus compromisos externos, cuando los “fugadores” compran dólares están desfinanciando al Tesoro de la Nación que no va a poder pagar en tiempo y forma sus compromisos por ende </a:t>
            </a:r>
            <a:r>
              <a:rPr lang="es-AR" altLang="es-AR" sz="2400" b="1" dirty="0" smtClean="0"/>
              <a:t>se ingresa en un default selectivo al principio y generalizado después</a:t>
            </a:r>
            <a:r>
              <a:rPr lang="es-AR" altLang="es-AR" sz="2400" dirty="0" smtClean="0"/>
              <a:t>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es-AR" altLang="es-AR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854562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 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AR" sz="2900" b="1" dirty="0"/>
              <a:t>El presupuesto es la mejor síntesis de lo que constituye los objetivos política de un gobierno.</a:t>
            </a:r>
          </a:p>
          <a:p>
            <a:r>
              <a:rPr lang="es-AR" sz="2900" b="1" i="1" dirty="0"/>
              <a:t>Sobre ingresos y transferencias </a:t>
            </a:r>
          </a:p>
          <a:p>
            <a:r>
              <a:rPr lang="es-AR" sz="2900" b="1" i="1" dirty="0"/>
              <a:t>Sobre gasto corriente (crecimiento de la </a:t>
            </a:r>
            <a:r>
              <a:rPr lang="es-AR" sz="2900" b="1" i="1" dirty="0" smtClean="0"/>
              <a:t>deuda, </a:t>
            </a:r>
            <a:r>
              <a:rPr lang="es-AR" sz="2900" b="1" i="1" dirty="0"/>
              <a:t>paralización de la obra publica)</a:t>
            </a:r>
          </a:p>
          <a:p>
            <a:r>
              <a:rPr lang="es-AR" sz="2900" b="1" dirty="0"/>
              <a:t>La cuestión del “déficit” no es cual es la </a:t>
            </a:r>
            <a:r>
              <a:rPr lang="es-AR" sz="2900" b="1" dirty="0" smtClean="0"/>
              <a:t>magnitud,  es como </a:t>
            </a:r>
            <a:r>
              <a:rPr lang="es-AR" sz="2900" b="1" dirty="0"/>
              <a:t>se financia. Perseguir el déficit </a:t>
            </a:r>
            <a:r>
              <a:rPr lang="es-AR" sz="2900" b="1" dirty="0" smtClean="0"/>
              <a:t>primario achicando </a:t>
            </a:r>
            <a:r>
              <a:rPr lang="es-AR" sz="2900" b="1" dirty="0"/>
              <a:t>la </a:t>
            </a:r>
            <a:r>
              <a:rPr lang="es-AR" sz="2900" b="1" dirty="0" smtClean="0"/>
              <a:t>economía lo que hace es reducir los ingresos del Estado.</a:t>
            </a:r>
            <a:endParaRPr lang="es-AR" sz="2900" b="1" dirty="0"/>
          </a:p>
          <a:p>
            <a:r>
              <a:rPr lang="es-AR" sz="2900" b="1" dirty="0"/>
              <a:t>Volver a </a:t>
            </a:r>
            <a:r>
              <a:rPr lang="es-AR" sz="2900" b="1" dirty="0" smtClean="0"/>
              <a:t>centrar </a:t>
            </a:r>
            <a:r>
              <a:rPr lang="es-AR" sz="2900" b="1" dirty="0"/>
              <a:t>el </a:t>
            </a:r>
            <a:r>
              <a:rPr lang="es-AR" sz="2900" b="1" dirty="0" smtClean="0"/>
              <a:t>presupuesto </a:t>
            </a:r>
            <a:r>
              <a:rPr lang="es-AR" sz="2900" b="1" dirty="0"/>
              <a:t>en: </a:t>
            </a:r>
          </a:p>
          <a:p>
            <a:pPr lvl="1"/>
            <a:r>
              <a:rPr lang="es-AR" sz="3400" b="1" dirty="0"/>
              <a:t>La expansión de derechos.</a:t>
            </a:r>
          </a:p>
          <a:p>
            <a:pPr lvl="1"/>
            <a:r>
              <a:rPr lang="es-AR" sz="3400" b="1" dirty="0"/>
              <a:t>El fortalecimiento del mercado interno y la planificación del desarrollo: Empresas Estatales, ley de compre nacional.</a:t>
            </a:r>
          </a:p>
          <a:p>
            <a:pPr lvl="1"/>
            <a:r>
              <a:rPr lang="es-AR" sz="3400" b="1" dirty="0"/>
              <a:t>Financiamiento de las necesidades en moneda local y en el mercado interno</a:t>
            </a:r>
          </a:p>
        </p:txBody>
      </p:sp>
    </p:spTree>
    <p:extLst>
      <p:ext uri="{BB962C8B-B14F-4D97-AF65-F5344CB8AC3E}">
        <p14:creationId xmlns="" xmlns:p14="http://schemas.microsoft.com/office/powerpoint/2010/main" val="161245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EL PRESUPUESTO</a:t>
            </a:r>
            <a:b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700" dirty="0">
                <a:latin typeface="Arial" panose="020B0604020202020204" pitchFamily="34" charset="0"/>
                <a:cs typeface="Arial" panose="020B0604020202020204" pitchFamily="34" charset="0"/>
              </a:rPr>
              <a:t>Elementos Introductorios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4191744"/>
          </a:xfrm>
        </p:spPr>
        <p:txBody>
          <a:bodyPr>
            <a:normAutofit fontScale="92500" lnSpcReduction="20000"/>
          </a:bodyPr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El Presupuesto es la cuantificación de los recursos necesarios para llevar adelante un plan de gobierno a lo largo de un año</a:t>
            </a:r>
          </a:p>
          <a:p>
            <a:r>
              <a:rPr lang="es-AR" dirty="0" smtClean="0"/>
              <a:t>Como plan de gobierno define objetivos y prioridades y  en que magnitud.</a:t>
            </a:r>
          </a:p>
          <a:p>
            <a:r>
              <a:rPr lang="es-AR" dirty="0" smtClean="0"/>
              <a:t>El Estado Nacional es, de manera directa, un 22% de todo lo que pasa en la Economía Argentina.</a:t>
            </a:r>
          </a:p>
          <a:p>
            <a:r>
              <a:rPr lang="es-AR" dirty="0" smtClean="0"/>
              <a:t>La elaboración final es obligación del Poder Ejecutivo Nacional (PEN).  Cada poder lo confecciona y coordina la Dirección Nacional de Presupuesto (Secretaria de Hacienda).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915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EL PRESUPUESTO</a:t>
            </a:r>
            <a:b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700" dirty="0">
                <a:latin typeface="Arial" panose="020B0604020202020204" pitchFamily="34" charset="0"/>
                <a:cs typeface="Arial" panose="020B0604020202020204" pitchFamily="34" charset="0"/>
              </a:rPr>
              <a:t>ASPECTOS ECONOMICOS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Más allá del contenido normativo, el Presupuesto Nacional es una de las variables centrales de la dinámica macroeconómica</a:t>
            </a:r>
          </a:p>
          <a:p>
            <a:pPr lvl="1"/>
            <a:r>
              <a:rPr lang="es-AR" dirty="0" smtClean="0"/>
              <a:t>Proyecciones macro del “mensaje proyecto de Ley”</a:t>
            </a:r>
          </a:p>
          <a:p>
            <a:pPr lvl="1"/>
            <a:r>
              <a:rPr lang="es-AR" dirty="0" smtClean="0"/>
              <a:t>Déficit/Superávit</a:t>
            </a:r>
          </a:p>
          <a:p>
            <a:pPr lvl="1"/>
            <a:r>
              <a:rPr lang="es-AR" dirty="0" smtClean="0"/>
              <a:t>Endeudamiento Externo del Estado Nacional (divisas)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27770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INGRESOS CORRIENTES</a:t>
            </a:r>
            <a:endParaRPr lang="es-AR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3772178"/>
              </p:ext>
            </p:extLst>
          </p:nvPr>
        </p:nvGraphicFramePr>
        <p:xfrm>
          <a:off x="755576" y="836712"/>
          <a:ext cx="7931224" cy="5323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5063">
                  <a:extLst>
                    <a:ext uri="{9D8B030D-6E8A-4147-A177-3AD203B41FA5}">
                      <a16:colId xmlns="" xmlns:a16="http://schemas.microsoft.com/office/drawing/2014/main" val="1683189623"/>
                    </a:ext>
                  </a:extLst>
                </a:gridCol>
                <a:gridCol w="1564724">
                  <a:extLst>
                    <a:ext uri="{9D8B030D-6E8A-4147-A177-3AD203B41FA5}">
                      <a16:colId xmlns="" xmlns:a16="http://schemas.microsoft.com/office/drawing/2014/main" val="1355401736"/>
                    </a:ext>
                  </a:extLst>
                </a:gridCol>
                <a:gridCol w="1498609">
                  <a:extLst>
                    <a:ext uri="{9D8B030D-6E8A-4147-A177-3AD203B41FA5}">
                      <a16:colId xmlns="" xmlns:a16="http://schemas.microsoft.com/office/drawing/2014/main" val="2328435006"/>
                    </a:ext>
                  </a:extLst>
                </a:gridCol>
                <a:gridCol w="992828">
                  <a:extLst>
                    <a:ext uri="{9D8B030D-6E8A-4147-A177-3AD203B41FA5}">
                      <a16:colId xmlns="" xmlns:a16="http://schemas.microsoft.com/office/drawing/2014/main" val="3942687596"/>
                    </a:ext>
                  </a:extLst>
                </a:gridCol>
              </a:tblGrid>
              <a:tr h="1101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Ejecución estimada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Presupuesto 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%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155096806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CONCEPTO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2018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2019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018038429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I    INGRESOS CORRIENTES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2.378.005,4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3.309.773,7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39,2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6050359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Ingresos Tributarios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1.380.230,1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2.007.699,7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45,5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581625821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</a:t>
                      </a:r>
                      <a:r>
                        <a:rPr lang="es-ES" sz="1400" b="1" dirty="0">
                          <a:effectLst/>
                        </a:rPr>
                        <a:t>Contribuciones a la Seguridad Social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797.874,9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1.043.257,4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30,8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60631212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Ingresos no Tributarios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56.562,8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66.169,5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17,0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854050070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effectLst/>
                        </a:rPr>
                        <a:t>      Ventas de Bs. y Serv. Adm. Púb.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6.400.5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6.060,3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- 5,3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679939349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Rentas de la Propiedad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132.662,7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179.535,0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35,3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318365841"/>
                  </a:ext>
                </a:extLst>
              </a:tr>
              <a:tr h="442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Transferencias Corrientes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4.274,4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7.051,8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65,0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795810399"/>
                  </a:ext>
                </a:extLst>
              </a:tr>
              <a:tr h="68033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En millones de pesos</a:t>
                      </a:r>
                      <a:endParaRPr lang="es-A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Fuente: Proyecto de Ley de Presupuesto 2019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065699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137406" y="90100"/>
            <a:ext cx="158676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INGRESOS CORRIENTES DE LA ADMINISTRACION NACIONAL</a:t>
            </a:r>
            <a:endParaRPr kumimoji="0" lang="es-ES_tradnl" alt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103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GASTOS CORRIENTES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7464435"/>
              </p:ext>
            </p:extLst>
          </p:nvPr>
        </p:nvGraphicFramePr>
        <p:xfrm>
          <a:off x="611560" y="1124744"/>
          <a:ext cx="8075239" cy="5019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2447">
                  <a:extLst>
                    <a:ext uri="{9D8B030D-6E8A-4147-A177-3AD203B41FA5}">
                      <a16:colId xmlns="" xmlns:a16="http://schemas.microsoft.com/office/drawing/2014/main" val="2551017775"/>
                    </a:ext>
                  </a:extLst>
                </a:gridCol>
                <a:gridCol w="1654342">
                  <a:extLst>
                    <a:ext uri="{9D8B030D-6E8A-4147-A177-3AD203B41FA5}">
                      <a16:colId xmlns="" xmlns:a16="http://schemas.microsoft.com/office/drawing/2014/main" val="1429306892"/>
                    </a:ext>
                  </a:extLst>
                </a:gridCol>
                <a:gridCol w="1546806">
                  <a:extLst>
                    <a:ext uri="{9D8B030D-6E8A-4147-A177-3AD203B41FA5}">
                      <a16:colId xmlns="" xmlns:a16="http://schemas.microsoft.com/office/drawing/2014/main" val="3234794437"/>
                    </a:ext>
                  </a:extLst>
                </a:gridCol>
                <a:gridCol w="841644">
                  <a:extLst>
                    <a:ext uri="{9D8B030D-6E8A-4147-A177-3AD203B41FA5}">
                      <a16:colId xmlns="" xmlns:a16="http://schemas.microsoft.com/office/drawing/2014/main" val="4014159171"/>
                    </a:ext>
                  </a:extLst>
                </a:gridCol>
              </a:tblGrid>
              <a:tr h="680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II   GASTOS CORRIENTES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2.958.072,2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3.840.545,1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29,8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872341627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- Gastos de Consumo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419.294,0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547.294,0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30,5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646547292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    . Remuneraciones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331.891,0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437.791,5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31,9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710954172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    . Bienes y Servicios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87.403,0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109.502,5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25,3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672054125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- Rentas de la Propiedad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398.132,7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593.224,5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49,0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719059653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- </a:t>
                      </a:r>
                      <a:r>
                        <a:rPr lang="es-ES" sz="1400" b="1" dirty="0">
                          <a:effectLst/>
                        </a:rPr>
                        <a:t>Prestaciones de la Seguridad Social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1.311.466,3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1.792.971,9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36,7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99656719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- Otros Gastos Corrientes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84,7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114,4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                 35,1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749156226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     - Transferencias Corrientes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829.094,5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906.940,3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effectLst/>
                        </a:rPr>
                        <a:t>9,4</a:t>
                      </a:r>
                      <a:endParaRPr lang="es-A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192912099"/>
                  </a:ext>
                </a:extLst>
              </a:tr>
              <a:tr h="536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427024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2726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RECURSOS Y GASTOS DE CAPITAL</a:t>
            </a:r>
            <a:endParaRPr lang="es-AR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62273952"/>
              </p:ext>
            </p:extLst>
          </p:nvPr>
        </p:nvGraphicFramePr>
        <p:xfrm>
          <a:off x="611560" y="908720"/>
          <a:ext cx="7992889" cy="4968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2447">
                  <a:extLst>
                    <a:ext uri="{9D8B030D-6E8A-4147-A177-3AD203B41FA5}">
                      <a16:colId xmlns="" xmlns:a16="http://schemas.microsoft.com/office/drawing/2014/main" val="1573892111"/>
                    </a:ext>
                  </a:extLst>
                </a:gridCol>
                <a:gridCol w="1556263">
                  <a:extLst>
                    <a:ext uri="{9D8B030D-6E8A-4147-A177-3AD203B41FA5}">
                      <a16:colId xmlns="" xmlns:a16="http://schemas.microsoft.com/office/drawing/2014/main" val="3028953273"/>
                    </a:ext>
                  </a:extLst>
                </a:gridCol>
                <a:gridCol w="1375865">
                  <a:extLst>
                    <a:ext uri="{9D8B030D-6E8A-4147-A177-3AD203B41FA5}">
                      <a16:colId xmlns="" xmlns:a16="http://schemas.microsoft.com/office/drawing/2014/main" val="3732101970"/>
                    </a:ext>
                  </a:extLst>
                </a:gridCol>
                <a:gridCol w="1028314">
                  <a:extLst>
                    <a:ext uri="{9D8B030D-6E8A-4147-A177-3AD203B41FA5}">
                      <a16:colId xmlns="" xmlns:a16="http://schemas.microsoft.com/office/drawing/2014/main" val="1352369733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IV   RECURSOS DE CAPITAL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18.383,0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114.702,5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524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414349622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Recursos Propios de Capital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2.771,9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21.163,4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663,5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18030460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Transferencias de Capital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14.758,7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19.564,0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32,6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336145868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Disminución de la Inv. Financiera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852,4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73.975,1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8.578,4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223117149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69229908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 V    GASTOS DE CAPITAL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201.585,3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184.216,8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 dirty="0">
                          <a:effectLst/>
                        </a:rPr>
                        <a:t>-8,6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500157747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Inversión Real Directa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103.735,9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86.969,5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- 16,2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383374378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Transferencias de Capital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86.174,5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84.603,9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- 1,8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069454993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      - Inversión Financiera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11.674,9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12.643,4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>
                          <a:effectLst/>
                        </a:rPr>
                        <a:t>8,3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440606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994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Gasto de Capital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04821904"/>
              </p:ext>
            </p:extLst>
          </p:nvPr>
        </p:nvGraphicFramePr>
        <p:xfrm>
          <a:off x="467543" y="1268760"/>
          <a:ext cx="8219257" cy="5040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136">
                  <a:extLst>
                    <a:ext uri="{9D8B030D-6E8A-4147-A177-3AD203B41FA5}">
                      <a16:colId xmlns="" xmlns:a16="http://schemas.microsoft.com/office/drawing/2014/main" val="2105655687"/>
                    </a:ext>
                  </a:extLst>
                </a:gridCol>
                <a:gridCol w="1429957">
                  <a:extLst>
                    <a:ext uri="{9D8B030D-6E8A-4147-A177-3AD203B41FA5}">
                      <a16:colId xmlns="" xmlns:a16="http://schemas.microsoft.com/office/drawing/2014/main" val="4246904825"/>
                    </a:ext>
                  </a:extLst>
                </a:gridCol>
                <a:gridCol w="1584582">
                  <a:extLst>
                    <a:ext uri="{9D8B030D-6E8A-4147-A177-3AD203B41FA5}">
                      <a16:colId xmlns="" xmlns:a16="http://schemas.microsoft.com/office/drawing/2014/main" val="3951884405"/>
                    </a:ext>
                  </a:extLst>
                </a:gridCol>
                <a:gridCol w="1584582">
                  <a:extLst>
                    <a:ext uri="{9D8B030D-6E8A-4147-A177-3AD203B41FA5}">
                      <a16:colId xmlns="" xmlns:a16="http://schemas.microsoft.com/office/drawing/2014/main" val="896438652"/>
                    </a:ext>
                  </a:extLst>
                </a:gridCol>
              </a:tblGrid>
              <a:tr h="831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211142649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effectLst/>
                        </a:rPr>
                        <a:t>2018</a:t>
                      </a:r>
                      <a:endParaRPr lang="es-A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effectLst/>
                        </a:rPr>
                        <a:t>2019</a:t>
                      </a:r>
                      <a:endParaRPr lang="es-A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effectLst/>
                        </a:rPr>
                        <a:t>%</a:t>
                      </a:r>
                      <a:endParaRPr lang="es-A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588251287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GASTO DE CAPITAL 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231.706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215.033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-7,2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305175778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Energía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30.863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12.377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-59,9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917165329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Transporte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90.725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92.850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2,3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928780075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Educación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10.221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10.166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-0,5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24676957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Vivienda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28.895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26.318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-8,9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270707760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Agua potable y alcantarillado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19.550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23.965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22,6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452205155"/>
                  </a:ext>
                </a:extLst>
              </a:tr>
              <a:tr h="436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Otros gastos de capital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51.452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49.358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-4,1</a:t>
                      </a:r>
                      <a:endParaRPr lang="es-A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3659920769"/>
                  </a:ext>
                </a:extLst>
              </a:tr>
              <a:tr h="4191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En millones de pesos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084183606"/>
                  </a:ext>
                </a:extLst>
              </a:tr>
              <a:tr h="419151"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Fuente: Proyecto de Ley de Presupuesto 2019</a:t>
                      </a:r>
                      <a:endParaRPr lang="es-AR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57338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1590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RESULTADO FINANCIERO</a:t>
            </a:r>
            <a:endParaRPr lang="es-AR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1686870"/>
              </p:ext>
            </p:extLst>
          </p:nvPr>
        </p:nvGraphicFramePr>
        <p:xfrm>
          <a:off x="457200" y="1556793"/>
          <a:ext cx="8229600" cy="4807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4623">
                  <a:extLst>
                    <a:ext uri="{9D8B030D-6E8A-4147-A177-3AD203B41FA5}">
                      <a16:colId xmlns="" xmlns:a16="http://schemas.microsoft.com/office/drawing/2014/main" val="3813618450"/>
                    </a:ext>
                  </a:extLst>
                </a:gridCol>
                <a:gridCol w="2034353">
                  <a:extLst>
                    <a:ext uri="{9D8B030D-6E8A-4147-A177-3AD203B41FA5}">
                      <a16:colId xmlns="" xmlns:a16="http://schemas.microsoft.com/office/drawing/2014/main" val="2921868366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4098543920"/>
                    </a:ext>
                  </a:extLst>
                </a:gridCol>
                <a:gridCol w="874440">
                  <a:extLst>
                    <a:ext uri="{9D8B030D-6E8A-4147-A177-3AD203B41FA5}">
                      <a16:colId xmlns="" xmlns:a16="http://schemas.microsoft.com/office/drawing/2014/main" val="3058833339"/>
                    </a:ext>
                  </a:extLst>
                </a:gridCol>
              </a:tblGrid>
              <a:tr h="363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205521553"/>
                  </a:ext>
                </a:extLst>
              </a:tr>
              <a:tr h="336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</a:rPr>
                        <a:t>2018</a:t>
                      </a:r>
                      <a:endParaRPr lang="es-A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</a:rPr>
                        <a:t>2019</a:t>
                      </a:r>
                      <a:endParaRPr lang="es-A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</a:rPr>
                        <a:t>%</a:t>
                      </a:r>
                      <a:endParaRPr lang="es-A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064029159"/>
                  </a:ext>
                </a:extLst>
              </a:tr>
              <a:tr h="619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TOTAL DE RECURSOS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2.396.388,4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3.424.476,2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42,9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439481313"/>
                  </a:ext>
                </a:extLst>
              </a:tr>
              <a:tr h="619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TOTAL DE GASTO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3.159.657,5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4.024.751,9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27,4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849300594"/>
                  </a:ext>
                </a:extLst>
              </a:tr>
              <a:tr h="619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TOTAL GASTO PRIMARIO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2.761.697,1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3.431.745,9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24,3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814443704"/>
                  </a:ext>
                </a:extLst>
              </a:tr>
              <a:tr h="936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RESULTADO PRIMARIO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-365.308,7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-7.269,7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-98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1103748600"/>
                  </a:ext>
                </a:extLst>
              </a:tr>
              <a:tr h="936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600" dirty="0">
                          <a:effectLst/>
                        </a:rPr>
                        <a:t>RESULTADO FINANCIERO </a:t>
                      </a:r>
                      <a:endParaRPr lang="es-A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-763.269,1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-600.285,7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effectLst/>
                        </a:rPr>
                        <a:t>-21,4</a:t>
                      </a:r>
                      <a:endParaRPr lang="es-A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4212721651"/>
                  </a:ext>
                </a:extLst>
              </a:tr>
              <a:tr h="3228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En millones de pesos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A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368049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7461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47664" y="548681"/>
          <a:ext cx="6482779" cy="4868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921"/>
                <a:gridCol w="2184929"/>
                <a:gridCol w="2184929"/>
              </a:tblGrid>
              <a:tr h="50405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AR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ACUERDO CON EL FMI -Octubre 2018 por U$s 56.300 millones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12314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Mes/año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Desembolsos (en</a:t>
                      </a:r>
                      <a:r>
                        <a:rPr lang="es-A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millones de dólares) </a:t>
                      </a:r>
                      <a:r>
                        <a:rPr lang="es-AR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U$S  56.300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6290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AÑO 2018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13.346</a:t>
                      </a:r>
                    </a:p>
                  </a:txBody>
                  <a:tcPr marL="7620" marR="7620" marT="7620" marB="0" anchor="b"/>
                </a:tc>
              </a:tr>
              <a:tr h="223845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de Octubre 2018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5.700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58384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7.646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336607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AÑO 2019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22.658</a:t>
                      </a:r>
                    </a:p>
                  </a:txBody>
                  <a:tcPr marL="7620" marR="7620" marT="7620" marB="0" anchor="b"/>
                </a:tc>
              </a:tr>
              <a:tr h="148749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10.843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203616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81931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Septiembre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5.421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242575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261106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AÑO 2020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3.892</a:t>
                      </a:r>
                    </a:p>
                  </a:txBody>
                  <a:tcPr marL="7620" marR="7620" marT="7620" marB="0" anchor="b"/>
                </a:tc>
              </a:tr>
              <a:tr h="233479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81931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81931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81931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312314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AÑO 2021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1.946</a:t>
                      </a:r>
                    </a:p>
                  </a:txBody>
                  <a:tcPr marL="7620" marR="7620" marT="7620" marB="0" anchor="b"/>
                </a:tc>
              </a:tr>
              <a:tr h="172836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18852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208699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41.842</a:t>
                      </a:r>
                    </a:p>
                  </a:txBody>
                  <a:tcPr marL="7620" marR="7620" marT="7620" marB="0" anchor="b"/>
                </a:tc>
              </a:tr>
              <a:tr h="3123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Giro</a:t>
                      </a:r>
                      <a:r>
                        <a:rPr lang="es-A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 </a:t>
                      </a:r>
                      <a:r>
                        <a:rPr lang="es-A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22/06/2018</a:t>
                      </a:r>
                      <a:endParaRPr lang="es-A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14.458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649</TotalTime>
  <Words>964</Words>
  <Application>Microsoft Office PowerPoint</Application>
  <PresentationFormat>Presentación en pantalla (4:3)</PresentationFormat>
  <Paragraphs>298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Sector</vt:lpstr>
      <vt:lpstr>        PRESUPUESTO DE LA ADMINISTRACION NACIONAL ARGENTINA 2019      </vt:lpstr>
      <vt:lpstr>EL PRESUPUESTO Elementos Introductorios</vt:lpstr>
      <vt:lpstr>EL PRESUPUESTO ASPECTOS ECONOMICOS</vt:lpstr>
      <vt:lpstr>INGRESOS CORRIENTES</vt:lpstr>
      <vt:lpstr>GASTOS CORRIENTES</vt:lpstr>
      <vt:lpstr>RECURSOS Y GASTOS DE CAPITAL</vt:lpstr>
      <vt:lpstr>Gasto de Capital</vt:lpstr>
      <vt:lpstr>RESULTADO FINANCIERO</vt:lpstr>
      <vt:lpstr>Diapositiva 9</vt:lpstr>
      <vt:lpstr>Vencimientos de capital e intereses dE la deuda externa argentina, mas el déficit fiscal  presupuestado 2019</vt:lpstr>
      <vt:lpstr>Deuda publica al 30-09-2018</vt:lpstr>
      <vt:lpstr>LO QUE NO SE TUVO EN CUENTA EN EL ACUERDO CON EL FMI</vt:lpstr>
      <vt:lpstr> ACUERDO CON EL FMI</vt:lpstr>
      <vt:lpstr>FIN DEL GOBIERNO DE CAMBIEMOS</vt:lpstr>
      <vt:lpstr> 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GASTO Y FINANCIAMIENTO PUBLICO</dc:title>
  <dc:creator>HORACIO ENRIQUE ROVELLI</dc:creator>
  <cp:lastModifiedBy>General</cp:lastModifiedBy>
  <cp:revision>94</cp:revision>
  <dcterms:created xsi:type="dcterms:W3CDTF">2017-03-23T21:23:50Z</dcterms:created>
  <dcterms:modified xsi:type="dcterms:W3CDTF">2019-02-15T01:16:02Z</dcterms:modified>
</cp:coreProperties>
</file>